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0" r:id="rId2"/>
    <p:sldId id="304" r:id="rId3"/>
    <p:sldId id="286" r:id="rId4"/>
    <p:sldId id="289" r:id="rId5"/>
    <p:sldId id="306" r:id="rId6"/>
    <p:sldId id="299" r:id="rId7"/>
    <p:sldId id="295" r:id="rId8"/>
    <p:sldId id="297" r:id="rId9"/>
    <p:sldId id="303" r:id="rId10"/>
    <p:sldId id="310" r:id="rId11"/>
    <p:sldId id="309" r:id="rId12"/>
    <p:sldId id="308" r:id="rId13"/>
    <p:sldId id="301" r:id="rId14"/>
    <p:sldId id="302" r:id="rId15"/>
    <p:sldId id="311" r:id="rId16"/>
    <p:sldId id="258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74" d="100"/>
          <a:sy n="74" d="100"/>
        </p:scale>
        <p:origin x="42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e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'[Gráfico en Microsoft PowerPoint]Hoja1'!$A$2</c:f>
              <c:strCache>
                <c:ptCount val="1"/>
                <c:pt idx="0">
                  <c:v>Puntuación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'[Gráfico en Microsoft PowerPoint]Hoja1'!$B$1:$G$1</c:f>
              <c:strCache>
                <c:ptCount val="6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  <c:pt idx="5">
                  <c:v>2022</c:v>
                </c:pt>
              </c:strCache>
            </c:strRef>
          </c:cat>
          <c:val>
            <c:numRef>
              <c:f>'[Gráfico en Microsoft PowerPoint]Hoja1'!$B$2:$G$2</c:f>
              <c:numCache>
                <c:formatCode>General</c:formatCode>
                <c:ptCount val="6"/>
                <c:pt idx="0">
                  <c:v>41</c:v>
                </c:pt>
                <c:pt idx="1">
                  <c:v>38</c:v>
                </c:pt>
                <c:pt idx="2">
                  <c:v>39</c:v>
                </c:pt>
                <c:pt idx="3">
                  <c:v>41</c:v>
                </c:pt>
                <c:pt idx="4">
                  <c:v>30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D2-4020-B749-039209E61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110991"/>
        <c:axId val="525111951"/>
      </c:lineChart>
      <c:catAx>
        <c:axId val="525110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5111951"/>
        <c:crosses val="autoZero"/>
        <c:auto val="1"/>
        <c:lblAlgn val="ctr"/>
        <c:lblOffset val="100"/>
        <c:noMultiLvlLbl val="0"/>
      </c:catAx>
      <c:valAx>
        <c:axId val="525111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5110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16EAC-AED1-4C0F-AD04-A240C026988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C55B6-EA66-4D4D-AFA7-4C9EA68904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87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1C55B6-EA66-4D4D-AFA7-4C9EA6890433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55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98706-9EF6-684E-A35C-7DCC3B9ED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27732B-D35A-4C45-BF16-4A8ADAAF0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99D8A-0900-C14C-99AC-5B8C3D08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E75836-7292-9D4E-AE0C-769E74D7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C55470-4D8F-2B43-8131-7F865BB35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07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58A998-8043-654E-9798-1E1E63B4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17E2EB-415D-9C4F-9327-41B866E4F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8DFE6-EF69-F049-AB10-5DE71098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15B22B-47CB-1643-B6C7-C148FAF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47243B-7282-DC43-BCE0-08BF692A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6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D0F880-448A-2E44-87F4-90D28E9E2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86AA95-9F0F-4B4E-BC14-78C2A1097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D80F73-96B0-4B41-BA82-6199F382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001050-0025-F942-882E-5BC1B64D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7764E4-97F5-2B4D-8BD9-9D1D9372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04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47148-AB44-4E4E-98D0-4A08DAF3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5CF1E-B1DF-824E-B1BC-EE7AD81D9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2EB237-6999-044A-994E-1CE39DF3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A33970-65F2-7042-A428-C2E16DD0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EB2290-6EA2-DF48-8993-56121FD7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77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D2644-905E-8A46-A05C-32B9D345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D0B88-E64D-5149-9812-9CCE5CF49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5AD5EA-8C07-084E-988A-5B8C4F610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268726-0892-814A-AE42-A501C8BB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E2EDB0-DBE1-CB4F-9751-887E85E99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7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D627E-17B5-C146-8978-E7F25A11E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B3674E-B291-2648-A023-665A4417B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2877B0-B15B-F749-BC28-E094F15D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DCBEA6-ECBD-354C-A64A-A8F75BCF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213B29-05E8-F747-A6C0-27965CE2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CF44B6-E27E-EB41-9649-54EE7E24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43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F13AB-1C04-984D-8D31-E2B7771CA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9974C0-6F25-1C47-B71E-C1020F7B9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A7F2A7-B50A-4343-9F1D-B893A0FB1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3A83B1-DC2F-8946-8F93-EF08EF43A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D54C0C-D4DB-E34B-93D1-A28BE98E7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8AFDAD-E5DC-D746-875E-CC8D67A5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7083EC-9EFD-0045-AB4C-20D4FF1C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A3A20A-555A-734C-A3F7-EFE6B54A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9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D8F46-EE16-8A43-B035-65536863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10313F-7170-3047-9DE6-D9DBE5F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B32891-73D0-3641-B193-72F44BC6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7636BF-5494-9D4D-A923-4AFB9454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33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E2BD5B-220A-6941-8327-5D62FE73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463521-BD19-1E41-A8B4-1E6217A4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54ACB4-AB67-944D-94FD-D1AB1E07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34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F0DC4-DB68-BD48-80AF-DC4347A9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C6B1F5-E5E2-7B4D-A110-3CBC6C916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2D2533-B258-594A-9CA3-F609C3C7D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45B210-C847-BC4B-9BC9-09698740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1C2F0E-D789-2446-838B-56BFA089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5E46F1-F410-1E46-ADCD-66B328E5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44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5C2E9-A9F7-2940-A5E4-EAAC63278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9C1200-4755-964F-8DA5-DD9BAE26B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BF2A17-501F-9841-A2E6-B70131EE9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AB5D72-CD0B-8043-A5AA-5249CC59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EE6BB0-1968-4A41-B855-02602DC41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84A98-6FB9-0F41-9542-22E4A109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66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88D7CC-8A2F-1940-A3E5-6FAD29499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5AAA48-70B0-6E44-B6E3-7FE420076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A5B7A8-082B-064A-A7CD-406C476B2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AC981-28B4-B14C-8033-1870F66A69B5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36EF94-98FC-0546-91D9-FD8CDCE12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684E2-C774-6F44-8C7C-7D701380E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B66D3-3951-3B47-8303-0FB1C91E30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94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F8150-FEC9-8BE7-34A0-5D8025F350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rgbClr val="0099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PISA: CALIDAD Y EQUIDAD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B15AD3-858E-C5F2-4D29-273871261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689" y="308496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sz="3600" dirty="0">
                <a:solidFill>
                  <a:srgbClr val="00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r>
              <a:rPr lang="es-ES" sz="4000" dirty="0">
                <a:solidFill>
                  <a:srgbClr val="00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José Saturnino Martínez García</a:t>
            </a:r>
          </a:p>
          <a:p>
            <a:r>
              <a:rPr lang="es-ES" sz="2600" b="1" dirty="0">
                <a:solidFill>
                  <a:srgbClr val="009999"/>
                </a:solidFill>
              </a:rPr>
              <a:t>@ACCUEE_gobcan</a:t>
            </a:r>
            <a:endParaRPr lang="es-ES" sz="2600" dirty="0">
              <a:solidFill>
                <a:srgbClr val="0066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Marcador de contenido 8">
            <a:extLst>
              <a:ext uri="{FF2B5EF4-FFF2-40B4-BE49-F238E27FC236}">
                <a16:creationId xmlns:a16="http://schemas.microsoft.com/office/drawing/2014/main" id="{D3AC16B6-EEFB-6358-93D4-2076C3AE9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93394" y="4740726"/>
            <a:ext cx="6198606" cy="2511854"/>
          </a:xfrm>
        </p:spPr>
      </p:pic>
    </p:spTree>
    <p:extLst>
      <p:ext uri="{BB962C8B-B14F-4D97-AF65-F5344CB8AC3E}">
        <p14:creationId xmlns:p14="http://schemas.microsoft.com/office/powerpoint/2010/main" val="718969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F18F3C-FD50-192D-3F92-9FAB7408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s-ES" dirty="0"/>
              <a:t>Origen social y competencia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E8331B9-43D0-13F1-EEC4-C63FB97B9B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274731"/>
              </p:ext>
            </p:extLst>
          </p:nvPr>
        </p:nvGraphicFramePr>
        <p:xfrm>
          <a:off x="1042311" y="1652790"/>
          <a:ext cx="8257553" cy="5176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544">
                  <a:extLst>
                    <a:ext uri="{9D8B030D-6E8A-4147-A177-3AD203B41FA5}">
                      <a16:colId xmlns:a16="http://schemas.microsoft.com/office/drawing/2014/main" val="1169856907"/>
                    </a:ext>
                  </a:extLst>
                </a:gridCol>
                <a:gridCol w="3444586">
                  <a:extLst>
                    <a:ext uri="{9D8B030D-6E8A-4147-A177-3AD203B41FA5}">
                      <a16:colId xmlns:a16="http://schemas.microsoft.com/office/drawing/2014/main" val="2106702361"/>
                    </a:ext>
                  </a:extLst>
                </a:gridCol>
                <a:gridCol w="701386">
                  <a:extLst>
                    <a:ext uri="{9D8B030D-6E8A-4147-A177-3AD203B41FA5}">
                      <a16:colId xmlns:a16="http://schemas.microsoft.com/office/drawing/2014/main" val="2734407948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959845471"/>
                    </a:ext>
                  </a:extLst>
                </a:gridCol>
                <a:gridCol w="810491">
                  <a:extLst>
                    <a:ext uri="{9D8B030D-6E8A-4147-A177-3AD203B41FA5}">
                      <a16:colId xmlns:a16="http://schemas.microsoft.com/office/drawing/2014/main" val="312340924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1297745020"/>
                    </a:ext>
                  </a:extLst>
                </a:gridCol>
              </a:tblGrid>
              <a:tr h="288046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375623"/>
                          </a:highlight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375623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highlight>
                            <a:srgbClr val="375623"/>
                          </a:highlight>
                        </a:rPr>
                        <a:t>2015</a:t>
                      </a:r>
                      <a:endParaRPr lang="es-ES" sz="1800" b="1" i="0" u="none" strike="noStrike">
                        <a:solidFill>
                          <a:srgbClr val="FFFFFF"/>
                        </a:solidFill>
                        <a:effectLst/>
                        <a:highlight>
                          <a:srgbClr val="375623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  <a:highlight>
                            <a:srgbClr val="375623"/>
                          </a:highlight>
                        </a:rPr>
                        <a:t>2022</a:t>
                      </a:r>
                      <a:endParaRPr lang="es-ES" sz="1800" b="1" i="0" u="none" strike="noStrike">
                        <a:solidFill>
                          <a:srgbClr val="FFFFFF"/>
                        </a:solidFill>
                        <a:effectLst/>
                        <a:highlight>
                          <a:srgbClr val="375623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599135"/>
                  </a:ext>
                </a:extLst>
              </a:tr>
              <a:tr h="267038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b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b.se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b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>
                          <a:effectLst/>
                        </a:rPr>
                        <a:t>b.se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7" marR="5867" marT="5867" marB="0" anchor="ctr"/>
                </a:tc>
                <a:extLst>
                  <a:ext uri="{0D108BD9-81ED-4DB2-BD59-A6C34878D82A}">
                    <a16:rowId xmlns:a16="http://schemas.microsoft.com/office/drawing/2014/main" val="2875610925"/>
                  </a:ext>
                </a:extLst>
              </a:tr>
              <a:tr h="288046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(CONSTANTE)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490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5,4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468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3,4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458735915"/>
                  </a:ext>
                </a:extLst>
              </a:tr>
              <a:tr h="288046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Chicas</a:t>
                      </a: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16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2,3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11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1,7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3854407086"/>
                  </a:ext>
                </a:extLst>
              </a:tr>
              <a:tr h="288046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Inmigrante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-32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4,3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-13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2,5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2415437063"/>
                  </a:ext>
                </a:extLst>
              </a:tr>
              <a:tr h="2880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Trimestre de nacimiento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Primer trimestre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3,4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5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05567367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Cuarto trimestre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-4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2,5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-4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1,9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2461499886"/>
                  </a:ext>
                </a:extLst>
              </a:tr>
              <a:tr h="2880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Ocupación paterna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bajo (0-30)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-17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3,0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-7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3935785679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alto (65-100)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14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3,4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20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20511305"/>
                  </a:ext>
                </a:extLst>
              </a:tr>
              <a:tr h="2880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Ocupación materna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bajo (0-30)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-19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3,5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-20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2,2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3768319803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alto (65-100)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-6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3,5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14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92D050"/>
                          </a:highlight>
                        </a:rPr>
                        <a:t>2,1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2192050736"/>
                  </a:ext>
                </a:extLst>
              </a:tr>
              <a:tr h="28804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>
                          <a:effectLst/>
                        </a:rPr>
                        <a:t>Estudios del padre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primarios o inferior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-11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4,6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-15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3,6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326049890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post obligatorios no universitarios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7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4,0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8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2,4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2749308444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universitarios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13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4,5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</a:rPr>
                        <a:t>8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</a:rPr>
                        <a:t>2,4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243290773"/>
                  </a:ext>
                </a:extLst>
              </a:tr>
              <a:tr h="28804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Estudios de la madre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primarios o inferior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4,3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-5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4,2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3074469940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post obligatorios no universitarios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3,9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</a:t>
                      </a:r>
                      <a:endParaRPr lang="es-ES" sz="1800" b="1" i="0" u="none" strike="noStrike" dirty="0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2,6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2212643038"/>
                  </a:ext>
                </a:extLst>
              </a:tr>
              <a:tr h="2880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universitarios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23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5,0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>
                          <a:effectLst/>
                          <a:highlight>
                            <a:srgbClr val="FFFF00"/>
                          </a:highlight>
                        </a:rPr>
                        <a:t>12</a:t>
                      </a:r>
                      <a:endParaRPr lang="es-ES" sz="1800" b="1" i="0" u="none" strike="noStrike">
                        <a:solidFill>
                          <a:srgbClr val="0033CC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2,7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3251846207"/>
                  </a:ext>
                </a:extLst>
              </a:tr>
              <a:tr h="288046">
                <a:tc>
                  <a:txBody>
                    <a:bodyPr/>
                    <a:lstStyle/>
                    <a:p>
                      <a:pPr algn="l" fontAlgn="ctr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s-ES" sz="1800" b="0" i="0" u="none" strike="noStrike" baseline="300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67" marR="5867" marT="586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5867" marR="5867" marT="5867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5867" marR="5867" marT="5867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867" marR="5867" marT="5867" marB="0" anchor="b"/>
                </a:tc>
                <a:extLst>
                  <a:ext uri="{0D108BD9-81ED-4DB2-BD59-A6C34878D82A}">
                    <a16:rowId xmlns:a16="http://schemas.microsoft.com/office/drawing/2014/main" val="1609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933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D2C05-F532-5C5F-6C01-6F7639BD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009999"/>
                </a:solidFill>
              </a:rPr>
              <a:t>Distribución de la competencia matemática en 2015 y 2022 según nivel de estudios de la madre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8BB9C73-60DC-1A9F-4430-6CBFACFAC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6" r="905" b="4624"/>
          <a:stretch/>
        </p:blipFill>
        <p:spPr bwMode="auto">
          <a:xfrm>
            <a:off x="2665928" y="1690688"/>
            <a:ext cx="6877318" cy="5070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E580DC3-5BE3-0126-0CBF-5F6EC1BFE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6369" y="6409047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4A2B5-19CA-5D7D-CD91-A81B7C1F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Evolución de la distribución del nivel de estudios de la madre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84DAA89-179D-E074-9419-AB584A7CB4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2" r="-1315" b="7287"/>
          <a:stretch/>
        </p:blipFill>
        <p:spPr bwMode="auto">
          <a:xfrm>
            <a:off x="708339" y="1539025"/>
            <a:ext cx="8661042" cy="5226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A7CA6FC-69BE-46F5-EC79-975B12ACA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1547" y="6322821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6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21DE7-DB33-DA19-AF70-7360C5819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</a:rPr>
              <a:t>Estatus ocupacional materno en 2015 y 2022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A34EC18-5688-8C33-0BBE-ACFE678E7B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57" t="39355" r="1020" b="4789"/>
          <a:stretch/>
        </p:blipFill>
        <p:spPr bwMode="auto">
          <a:xfrm>
            <a:off x="893732" y="1480704"/>
            <a:ext cx="10120632" cy="4665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C438FFB-6F39-949D-0E23-22D97C43C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3897" y="6276448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05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88E60-B306-901B-D2F3-90C3058E0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32" y="-45316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rgbClr val="009999"/>
                </a:solidFill>
              </a:rPr>
              <a:t>Estatus ocupacional de la madre, según su nivel de estudios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4215DA0-8E5F-B0DD-A288-625674592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7725" y="6210351"/>
            <a:ext cx="2755631" cy="432854"/>
          </a:xfrm>
          <a:prstGeom prst="rect">
            <a:avLst/>
          </a:prstGeom>
        </p:spPr>
      </p:pic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059202-4BA3-6D7D-2865-5C48486DB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ADE9205-0DE0-6451-5FA6-646FA3BE18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6" r="1426" b="6991"/>
          <a:stretch/>
        </p:blipFill>
        <p:spPr bwMode="auto">
          <a:xfrm>
            <a:off x="1269004" y="1176428"/>
            <a:ext cx="8088721" cy="5649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162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BE9DE-C6C5-5BD8-2B11-39839886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</a:rPr>
              <a:t>Madres y nivel educativo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044C76-B3E5-BFC5-872A-C43C9DF9F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Más madres universitarias</a:t>
            </a:r>
          </a:p>
          <a:p>
            <a:r>
              <a:rPr lang="es-ES" dirty="0"/>
              <a:t>Más madres universitarias en subempleo</a:t>
            </a:r>
          </a:p>
          <a:p>
            <a:r>
              <a:rPr lang="es-ES" dirty="0"/>
              <a:t>Efecto de las condiciones laborales familiares sobre el éxito educativo</a:t>
            </a:r>
          </a:p>
          <a:p>
            <a:r>
              <a:rPr lang="es-ES" dirty="0"/>
              <a:t>Las políticas de conciliación entre vida laboral y vida familiar también son políticas educativas y de productividad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7788A09-91AB-6BA1-51C1-27759CCF1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6369" y="5673389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8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EA54D-5836-13A8-A56E-B8DD8885F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897" y="5532437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rgbClr val="009999"/>
                </a:solidFill>
              </a:rPr>
              <a:t>Gracias por su atención @ACCUEE_gobcan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57601F4-7618-C04C-8FA1-468354B61CC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860765" y="902154"/>
            <a:ext cx="6086475" cy="4029075"/>
          </a:xfrm>
        </p:spPr>
      </p:pic>
    </p:spTree>
    <p:extLst>
      <p:ext uri="{BB962C8B-B14F-4D97-AF65-F5344CB8AC3E}">
        <p14:creationId xmlns:p14="http://schemas.microsoft.com/office/powerpoint/2010/main" val="124036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9FCDC-F679-2D15-0C8D-35ACC6B6B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  <a:latin typeface="Mongolian Baiti" panose="03000500000000000000" pitchFamily="66" charset="0"/>
                <a:ea typeface="ADLaM Display" panose="020F0502020204030204" pitchFamily="2" charset="0"/>
                <a:cs typeface="Mongolian Baiti" panose="03000500000000000000" pitchFamily="66" charset="0"/>
              </a:rPr>
              <a:t>Evolución de las puntuaciones estimadas (con margen de error al 95%)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28A097D-C1CD-0D39-F2C1-BA5F6F7D9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774" t="8539" r="-1" b="8839"/>
          <a:stretch/>
        </p:blipFill>
        <p:spPr>
          <a:xfrm>
            <a:off x="1891145" y="1576719"/>
            <a:ext cx="7548995" cy="477212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AE4AE96-E780-6B3E-E57C-87139DA9C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1781" y="6300834"/>
            <a:ext cx="2456901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0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69695-8397-280C-6B10-4C53D529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rgbClr val="009999"/>
                </a:solidFill>
                <a:latin typeface="Cambria"/>
                <a:ea typeface="Cambria"/>
              </a:rPr>
              <a:t>Porcentaje de jóvenes de 15 años con BAJO rendimiento en matemáticas, lectura y ciencias </a:t>
            </a:r>
            <a:endParaRPr lang="es-ES" sz="3600" dirty="0">
              <a:solidFill>
                <a:srgbClr val="0099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3AA77A0-74D8-6681-810F-05D4D0123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3897" y="6276448"/>
            <a:ext cx="2755631" cy="43285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2C30779-985B-88A8-28DA-F8358F5092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458"/>
          <a:stretch/>
        </p:blipFill>
        <p:spPr>
          <a:xfrm>
            <a:off x="2308715" y="1568825"/>
            <a:ext cx="7198051" cy="50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69695-8397-280C-6B10-4C53D529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rgbClr val="0099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Jóvenes de 15 años con un ALTO rendimiento en matemáticas, lectura y ciencias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3AA77A0-74D8-6681-810F-05D4D0123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3897" y="6276448"/>
            <a:ext cx="2755631" cy="43285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8222C89-975C-E344-F42C-2F53AE9B0B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483"/>
          <a:stretch/>
        </p:blipFill>
        <p:spPr>
          <a:xfrm>
            <a:off x="2204807" y="1577788"/>
            <a:ext cx="7316221" cy="513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9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A71AC-3924-7AF4-3AFF-643847FF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  <a:latin typeface="Mongolian Baiti" panose="03000500000000000000" pitchFamily="66" charset="0"/>
                <a:ea typeface="ADLaM Display" panose="020F0502020204030204" pitchFamily="2" charset="0"/>
                <a:cs typeface="Mongolian Baiti" panose="03000500000000000000" pitchFamily="66" charset="0"/>
              </a:rPr>
              <a:t>¿QUÉ MIDE PISA?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2D591-119F-408D-4B12-3B300B694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acquisition of literacy is a lifelong process – taking place not just at school or through formal learning, but also through interactions with peers, colleagues and wider communities OCDE 2003</a:t>
            </a:r>
          </a:p>
          <a:p>
            <a:r>
              <a:rPr lang="en-US" dirty="0" err="1"/>
              <a:t>Teoría</a:t>
            </a:r>
            <a:r>
              <a:rPr lang="en-US" dirty="0"/>
              <a:t> de </a:t>
            </a:r>
            <a:r>
              <a:rPr lang="en-US" dirty="0" err="1"/>
              <a:t>respuesta</a:t>
            </a:r>
            <a:r>
              <a:rPr lang="en-US" dirty="0"/>
              <a:t> al </a:t>
            </a:r>
            <a:r>
              <a:rPr lang="en-US" dirty="0" err="1"/>
              <a:t>ítem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Dificultad</a:t>
            </a:r>
            <a:endParaRPr lang="en-US" dirty="0"/>
          </a:p>
          <a:p>
            <a:pPr lvl="1"/>
            <a:r>
              <a:rPr lang="en-US"/>
              <a:t>Discriminación</a:t>
            </a:r>
            <a:endParaRPr lang="es-E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602232F-98C6-B15A-D986-380482649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8149" y="6300834"/>
            <a:ext cx="2456901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37549C-11DE-CD2D-F607-CBF11E4D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s-ES" sz="5200" dirty="0">
                <a:solidFill>
                  <a:srgbClr val="009999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Evolución de un “curso PISA”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E9440A3-5659-4A7A-10EB-E3C81D1711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653132"/>
              </p:ext>
            </p:extLst>
          </p:nvPr>
        </p:nvGraphicFramePr>
        <p:xfrm>
          <a:off x="1065734" y="1825625"/>
          <a:ext cx="9369360" cy="3877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4A0EDA88-9AFA-DDAC-BAD6-C8ED6056A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1008" y="5791292"/>
            <a:ext cx="2455257" cy="38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3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4B6B8-2FDA-47A5-DB11-0D63C5C4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Distribución de la competencia lectora, y un curso de diferencia</a:t>
            </a:r>
          </a:p>
        </p:txBody>
      </p:sp>
      <p:pic>
        <p:nvPicPr>
          <p:cNvPr id="5" name="Marcador de contenido 4" descr="Gráfico, Gráfico de líneas, Histograma&#10;&#10;Descripción generada automáticamente">
            <a:extLst>
              <a:ext uri="{FF2B5EF4-FFF2-40B4-BE49-F238E27FC236}">
                <a16:creationId xmlns:a16="http://schemas.microsoft.com/office/drawing/2014/main" id="{A3FE0B34-E696-5D04-C9D8-9C28B30471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0063" y="1825625"/>
            <a:ext cx="6091873" cy="4351338"/>
          </a:xfr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4CE7E7-D787-0132-37BC-DCDAFDD19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3897" y="6276448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13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7E65E-8E25-0BF9-1F80-BE7295243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Comparación entre un curso adicional y repetición de curso (simulación) en 2022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D50EEE-9C46-B13C-1D11-BB269963A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Un “curso” más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AC3C42B-2EFD-F38C-6215-42F54B3E37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49238"/>
          <a:stretch/>
        </p:blipFill>
        <p:spPr>
          <a:xfrm>
            <a:off x="457200" y="2457450"/>
            <a:ext cx="4481848" cy="4324045"/>
          </a:xfrm>
          <a:prstGeom prst="rect">
            <a:avLst/>
          </a:prstGeom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C5E168-B37E-90B2-2646-6E3EBFBE5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Repetición de curso</a:t>
            </a:r>
          </a:p>
        </p:txBody>
      </p:sp>
      <p:pic>
        <p:nvPicPr>
          <p:cNvPr id="9" name="Marcador de contenido 8" descr="Gráfico, Histograma&#10;&#10;Descripción generada automáticamente">
            <a:extLst>
              <a:ext uri="{FF2B5EF4-FFF2-40B4-BE49-F238E27FC236}">
                <a16:creationId xmlns:a16="http://schemas.microsoft.com/office/drawing/2014/main" id="{7F2CF846-0F13-9FC1-0022-843817DDA34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l="50130" t="245"/>
          <a:stretch/>
        </p:blipFill>
        <p:spPr>
          <a:xfrm>
            <a:off x="5403273" y="2405495"/>
            <a:ext cx="4369377" cy="4421936"/>
          </a:xfr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2DEF474-9106-C76E-579A-A0F9A04929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5721" y="6119059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9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AE8FF-9BA5-5329-0C73-B427461A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9999"/>
                </a:solidFill>
                <a:latin typeface="+mn-lt"/>
                <a:ea typeface="ADLaM Display" panose="020F0502020204030204" pitchFamily="2" charset="0"/>
                <a:cs typeface="ADLaM Display" panose="020F0502020204030204" pitchFamily="2" charset="0"/>
              </a:rPr>
              <a:t>Evolución de las competencias por nivel de estudios de la madre, chicas y chicos</a:t>
            </a:r>
          </a:p>
        </p:txBody>
      </p:sp>
      <p:pic>
        <p:nvPicPr>
          <p:cNvPr id="4" name="Picture">
            <a:extLst>
              <a:ext uri="{FF2B5EF4-FFF2-40B4-BE49-F238E27FC236}">
                <a16:creationId xmlns:a16="http://schemas.microsoft.com/office/drawing/2014/main" id="{2683739E-875E-E387-B320-0B6946E4FDD2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-1" t="9267" r="-1103" b="8945"/>
          <a:stretch/>
        </p:blipFill>
        <p:spPr bwMode="auto">
          <a:xfrm>
            <a:off x="2010641" y="1690689"/>
            <a:ext cx="7741227" cy="4741284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25ED311-2779-4325-E096-B830BAA68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6369" y="6276448"/>
            <a:ext cx="275563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44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4875</TotalTime>
  <Words>397</Words>
  <Application>Microsoft Office PowerPoint</Application>
  <PresentationFormat>Panorámica</PresentationFormat>
  <Paragraphs>120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Century Gothic</vt:lpstr>
      <vt:lpstr>Mongolian Baiti</vt:lpstr>
      <vt:lpstr>Tema de Office</vt:lpstr>
      <vt:lpstr>PISA: CALIDAD Y EQUIDAD</vt:lpstr>
      <vt:lpstr>Evolución de las puntuaciones estimadas (con margen de error al 95%)</vt:lpstr>
      <vt:lpstr>Porcentaje de jóvenes de 15 años con BAJO rendimiento en matemáticas, lectura y ciencias </vt:lpstr>
      <vt:lpstr>Jóvenes de 15 años con un ALTO rendimiento en matemáticas, lectura y ciencias </vt:lpstr>
      <vt:lpstr>¿QUÉ MIDE PISA?</vt:lpstr>
      <vt:lpstr>Evolución de un “curso PISA”</vt:lpstr>
      <vt:lpstr>Distribución de la competencia lectora, y un curso de diferencia</vt:lpstr>
      <vt:lpstr>Comparación entre un curso adicional y repetición de curso (simulación) en 2022</vt:lpstr>
      <vt:lpstr>Evolución de las competencias por nivel de estudios de la madre, chicas y chicos</vt:lpstr>
      <vt:lpstr>Origen social y competencia</vt:lpstr>
      <vt:lpstr>Distribución de la competencia matemática en 2015 y 2022 según nivel de estudios de la madre</vt:lpstr>
      <vt:lpstr>Evolución de la distribución del nivel de estudios de la madre</vt:lpstr>
      <vt:lpstr>Estatus ocupacional materno en 2015 y 2022</vt:lpstr>
      <vt:lpstr>Estatus ocupacional de la madre, según su nivel de estudios</vt:lpstr>
      <vt:lpstr>Madres y nivel educativo</vt:lpstr>
      <vt:lpstr>Gracias por su atención @ACCUEE_gobcan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PINTOR DIAZ</dc:creator>
  <cp:lastModifiedBy>JOSÉ SATURNINO MARTÍNEZ GARCÍA</cp:lastModifiedBy>
  <cp:revision>56</cp:revision>
  <dcterms:created xsi:type="dcterms:W3CDTF">2022-01-10T13:46:55Z</dcterms:created>
  <dcterms:modified xsi:type="dcterms:W3CDTF">2024-05-08T06:52:51Z</dcterms:modified>
</cp:coreProperties>
</file>